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681" r:id="rId3"/>
    <p:sldId id="756" r:id="rId4"/>
    <p:sldId id="757" r:id="rId5"/>
    <p:sldId id="759" r:id="rId6"/>
    <p:sldId id="760" r:id="rId7"/>
    <p:sldId id="761" r:id="rId8"/>
    <p:sldId id="762" r:id="rId9"/>
    <p:sldId id="765" r:id="rId10"/>
    <p:sldId id="768" r:id="rId11"/>
    <p:sldId id="770" r:id="rId12"/>
    <p:sldId id="775" r:id="rId13"/>
    <p:sldId id="763" r:id="rId14"/>
    <p:sldId id="776" r:id="rId15"/>
    <p:sldId id="774" r:id="rId16"/>
    <p:sldId id="777" r:id="rId17"/>
    <p:sldId id="779" r:id="rId18"/>
    <p:sldId id="780" r:id="rId19"/>
    <p:sldId id="781" r:id="rId20"/>
    <p:sldId id="782" r:id="rId21"/>
    <p:sldId id="783" r:id="rId22"/>
    <p:sldId id="784" r:id="rId23"/>
    <p:sldId id="785" r:id="rId2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66FF"/>
    <a:srgbClr val="33CC33"/>
    <a:srgbClr val="6666FF"/>
    <a:srgbClr val="D60093"/>
    <a:srgbClr val="CC00CC"/>
    <a:srgbClr val="CC00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4" autoAdjust="0"/>
    <p:restoredTop sz="95982" autoAdjust="0"/>
  </p:normalViewPr>
  <p:slideViewPr>
    <p:cSldViewPr>
      <p:cViewPr varScale="1">
        <p:scale>
          <a:sx n="84" d="100"/>
          <a:sy n="84" d="100"/>
        </p:scale>
        <p:origin x="590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9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66D5045-72EA-45D0-8386-B060FF8BEB96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DEDAA1C-593A-4655-8A09-BD02C70D87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06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AB31DBB-5979-4F98-935B-EEBCB73686C2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9334C59-4022-45DF-BF89-F86D0EFC54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3332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 descr="cu596_首頁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88" y="158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32500-42DF-45E3-AE2A-0B34BF33E95E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C9D29-BB33-4EEE-9740-E1B089A7662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63277"/>
            <a:ext cx="8229600" cy="524604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200" b="1" baseline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  <a:lvl2pPr marL="342000" indent="-230400" algn="just">
              <a:spcBef>
                <a:spcPts val="300"/>
              </a:spcBef>
              <a:spcAft>
                <a:spcPts val="60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8136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1448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1602000"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AE5B3-A482-4F83-86C7-3DDA4D35A74F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A4EF6-70D9-4A22-B70B-7B5B9BE421B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X-X-X章節_無大標-僅內文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720080"/>
          </a:xfrm>
        </p:spPr>
        <p:txBody>
          <a:bodyPr/>
          <a:lstStyle>
            <a:lvl1pPr>
              <a:defRPr lang="zh-TW" altLang="en-US" sz="2000" b="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83357"/>
            <a:ext cx="4038600" cy="4525963"/>
          </a:xfrm>
        </p:spPr>
        <p:txBody>
          <a:bodyPr/>
          <a:lstStyle>
            <a:lvl1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/>
          <a:lstStyle>
            <a:lvl1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F801-CC2D-49CA-A4F7-271F102DEEDF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8C0AF8-903D-4A25-919A-F3B9453F90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551DC-1EAF-4D7D-B5EA-7D996A3F2053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91D25-449A-4087-AB03-07AA52EE7E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19B70-C506-4881-9527-835EE939207D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C2570-2B87-4707-BB61-1CC649D824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64401-B055-4DD9-9A11-F06A8DE72127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38A18-D69E-4501-984B-76AEFC3BF86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C318B-DD80-41D2-9DD7-E8BC0742232D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B0FD-D095-4EE5-B01E-A59AB81585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0ABD8-24FB-4078-8748-9A05AEDCF053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D5574-2CDA-4498-81E8-4A2C06137A5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12628-04D2-4D48-A160-A18CA14A3EED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338F5-5B9A-4857-A920-834965FAB2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DA959-17FD-46EC-9E43-AC2426E49B40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4165B-DC3F-45DA-A344-B05D7C4B646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 descr="cu596_章名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88" y="1588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9264" y="548680"/>
            <a:ext cx="6229200" cy="1584176"/>
          </a:xfrm>
        </p:spPr>
        <p:txBody>
          <a:bodyPr anchor="t"/>
          <a:lstStyle>
            <a:lvl1pPr algn="l">
              <a:defRPr sz="4800" b="1" cap="all" baseline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3"/>
          </p:nvPr>
        </p:nvSpPr>
        <p:spPr>
          <a:xfrm>
            <a:off x="2555776" y="2348880"/>
            <a:ext cx="6264696" cy="3600400"/>
          </a:xfrm>
        </p:spPr>
        <p:txBody>
          <a:bodyPr/>
          <a:lstStyle>
            <a:lvl1pPr algn="l"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  <a:defRPr sz="24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Ø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847C8-47BD-44ED-A406-20FE6802FAE3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4B82A-28DE-4F6E-86E8-BFA3DBA99A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學習重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276872"/>
            <a:ext cx="4038600" cy="3960440"/>
          </a:xfrm>
        </p:spPr>
        <p:txBody>
          <a:bodyPr/>
          <a:lstStyle>
            <a:lvl1pPr>
              <a:buFont typeface="Wingdings" pitchFamily="2" charset="2"/>
              <a:buChar char="n"/>
              <a:defRPr lang="zh-TW" altLang="en-US" sz="2000" kern="1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Arial Unicode MS" pitchFamily="34" charset="-12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276872"/>
            <a:ext cx="4038600" cy="3960440"/>
          </a:xfrm>
        </p:spPr>
        <p:txBody>
          <a:bodyPr/>
          <a:lstStyle>
            <a:lvl1pPr>
              <a:defRPr lang="zh-TW" altLang="en-US" sz="2000" kern="1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Arial Unicode MS" pitchFamily="34" charset="-12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08912" cy="1152128"/>
          </a:xfrm>
        </p:spPr>
        <p:txBody>
          <a:bodyPr anchor="t"/>
          <a:lstStyle>
            <a:lvl1pPr algn="ctr">
              <a:defRPr sz="4800" b="1" cap="all" baseline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D9792-5591-40F4-9CA3-7A48282542EB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F970E-B66F-4F5A-B4B9-B46B327E7F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044400"/>
            <a:ext cx="8229600" cy="738957"/>
          </a:xfrm>
        </p:spPr>
        <p:txBody>
          <a:bodyPr/>
          <a:lstStyle>
            <a:lvl1pPr algn="just">
              <a:defRPr sz="2600" b="1" baseline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120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17A51-83EA-41EA-97D0-EB083F6A2A11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8085-1D23-44C4-BA75-1A4AB13D251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033859"/>
            <a:ext cx="8229600" cy="810965"/>
          </a:xfrm>
        </p:spPr>
        <p:txBody>
          <a:bodyPr/>
          <a:lstStyle>
            <a:lvl1pPr algn="just">
              <a:defRPr lang="zh-TW" altLang="en-US" sz="2600" b="1" kern="1200" baseline="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359421"/>
            <a:ext cx="8229600" cy="3949899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120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idx="13"/>
          </p:nvPr>
        </p:nvSpPr>
        <p:spPr>
          <a:xfrm>
            <a:off x="457200" y="1700808"/>
            <a:ext cx="8291264" cy="639762"/>
          </a:xfrm>
        </p:spPr>
        <p:txBody>
          <a:bodyPr anchor="b"/>
          <a:lstStyle>
            <a:lvl1pPr marL="0" indent="0">
              <a:buNone/>
              <a:defRPr lang="zh-TW" altLang="en-US" sz="2400" b="1" kern="1200" baseline="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3A9C1-A4D8-4737-925B-4E76FEBD482E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187F7-2DBB-4143-AF1A-933AC6212F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X-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044400"/>
            <a:ext cx="8229600" cy="738957"/>
          </a:xfrm>
        </p:spPr>
        <p:txBody>
          <a:bodyPr/>
          <a:lstStyle>
            <a:lvl1pPr algn="just">
              <a:defRPr sz="2400" b="1" baseline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60C04-E1D4-458E-ADD7-DFAC2E2D531A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392E1-8875-440F-8E49-E8C85412F6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X-X-X章節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720080"/>
          </a:xfrm>
        </p:spPr>
        <p:txBody>
          <a:bodyPr/>
          <a:lstStyle>
            <a:lvl1pPr>
              <a:defRPr lang="zh-TW" altLang="en-US" sz="2400" b="1" kern="1200" baseline="0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1349"/>
            <a:ext cx="4038600" cy="4597971"/>
          </a:xfrm>
        </p:spPr>
        <p:txBody>
          <a:bodyPr/>
          <a:lstStyle>
            <a:lvl1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00808"/>
            <a:ext cx="4038600" cy="4597971"/>
          </a:xfrm>
        </p:spPr>
        <p:txBody>
          <a:bodyPr/>
          <a:lstStyle>
            <a:lvl1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AC7DF-E436-4077-A376-7FC9A103F2EB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9D0D0-ADE1-4FD0-B858-9B0F86FA86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-X章節_無大標-僅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63277"/>
            <a:ext cx="8229600" cy="524604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400" b="1" baseline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56416-1974-4AA4-A40D-CD39F24E7AF9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A5013-7418-4332-8A71-4592AB2CC1C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-X-X章節_無大標-僅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63277"/>
            <a:ext cx="8229600" cy="524604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400" b="1" baseline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AE5B3-A482-4F83-86C7-3DDA4D35A74F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A4EF6-70D9-4A22-B70B-7B5B9BE421B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6" descr="cu596_內文.jpg"/>
          <p:cNvPicPr>
            <a:picLocks noChangeAspect="1"/>
          </p:cNvPicPr>
          <p:nvPr/>
        </p:nvPicPr>
        <p:blipFill>
          <a:blip r:embed="rId21" cstate="email"/>
          <a:srcRect/>
          <a:stretch>
            <a:fillRect/>
          </a:stretch>
        </p:blipFill>
        <p:spPr bwMode="auto">
          <a:xfrm>
            <a:off x="1588" y="1588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1044575"/>
            <a:ext cx="82296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712913"/>
            <a:ext cx="8229600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9B10152-68A1-4EC9-B99B-669F826E4F90}" type="datetimeFigureOut">
              <a:rPr lang="zh-TW" altLang="en-US"/>
              <a:pPr>
                <a:defRPr/>
              </a:pPr>
              <a:t>2017/1/18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D21C178-526A-490B-B4D1-ABA4E9B096D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27" r:id="rId3"/>
    <p:sldLayoutId id="2147484728" r:id="rId4"/>
    <p:sldLayoutId id="2147484729" r:id="rId5"/>
    <p:sldLayoutId id="2147484730" r:id="rId6"/>
    <p:sldLayoutId id="2147484731" r:id="rId7"/>
    <p:sldLayoutId id="2147484732" r:id="rId8"/>
    <p:sldLayoutId id="2147484733" r:id="rId9"/>
    <p:sldLayoutId id="2147484744" r:id="rId10"/>
    <p:sldLayoutId id="2147484734" r:id="rId11"/>
    <p:sldLayoutId id="2147484735" r:id="rId12"/>
    <p:sldLayoutId id="2147484736" r:id="rId13"/>
    <p:sldLayoutId id="2147484737" r:id="rId14"/>
    <p:sldLayoutId id="2147484738" r:id="rId15"/>
    <p:sldLayoutId id="2147484739" r:id="rId16"/>
    <p:sldLayoutId id="2147484740" r:id="rId17"/>
    <p:sldLayoutId id="2147484741" r:id="rId18"/>
  </p:sldLayoutIdLst>
  <p:txStyles>
    <p:titleStyle>
      <a:lvl1pPr algn="just" rtl="0" eaLnBrk="0" fontAlgn="base" hangingPunct="0">
        <a:spcBef>
          <a:spcPct val="0"/>
        </a:spcBef>
        <a:spcAft>
          <a:spcPct val="0"/>
        </a:spcAft>
        <a:defRPr lang="zh-TW" altLang="en-US" sz="2600" kern="1200" dirty="0">
          <a:solidFill>
            <a:srgbClr val="254061"/>
          </a:solidFill>
          <a:latin typeface="標楷體" pitchFamily="65" charset="-120"/>
          <a:ea typeface="標楷體" pitchFamily="65" charset="-120"/>
          <a:cs typeface="+mj-cs"/>
        </a:defRPr>
      </a:lvl1pPr>
      <a:lvl2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2pPr>
      <a:lvl3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3pPr>
      <a:lvl4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4pPr>
      <a:lvl5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5pPr>
      <a:lvl6pPr marL="4572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6pPr>
      <a:lvl7pPr marL="9144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7pPr>
      <a:lvl8pPr marL="13716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8pPr>
      <a:lvl9pPr marL="18288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ts val="300"/>
        </a:spcBef>
        <a:spcAft>
          <a:spcPts val="600"/>
        </a:spcAft>
        <a:buFont typeface="Wingdings" pitchFamily="2" charset="2"/>
        <a:buChar char="u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1pPr>
      <a:lvl2pPr marL="812800" indent="-230188" algn="just" rtl="0" eaLnBrk="0" fontAlgn="base" hangingPunct="0">
        <a:spcBef>
          <a:spcPts val="300"/>
        </a:spcBef>
        <a:spcAft>
          <a:spcPts val="600"/>
        </a:spcAft>
        <a:buFont typeface="Wingdings" pitchFamily="2" charset="2"/>
        <a:buChar char="Ø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2pPr>
      <a:lvl3pPr marL="1143000" indent="-228600" algn="just" rtl="0" eaLnBrk="0" fontAlgn="base" hangingPunct="0">
        <a:spcBef>
          <a:spcPts val="300"/>
        </a:spcBef>
        <a:spcAft>
          <a:spcPts val="600"/>
        </a:spcAft>
        <a:buFont typeface="Arial" charset="0"/>
        <a:buChar char="•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3pPr>
      <a:lvl4pPr marL="1600200" indent="-228600" algn="just" rtl="0" eaLnBrk="0" fontAlgn="base" hangingPunct="0">
        <a:spcBef>
          <a:spcPts val="300"/>
        </a:spcBef>
        <a:spcAft>
          <a:spcPts val="600"/>
        </a:spcAft>
        <a:buFont typeface="Arial" charset="0"/>
        <a:buChar char="–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4pPr>
      <a:lvl5pPr marL="2057400" indent="-228600" algn="just" rtl="0" eaLnBrk="0" fontAlgn="base" hangingPunct="0">
        <a:spcBef>
          <a:spcPts val="300"/>
        </a:spcBef>
        <a:spcAft>
          <a:spcPts val="600"/>
        </a:spcAft>
        <a:buFont typeface="Arial" charset="0"/>
        <a:buChar char="»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zh-TW" dirty="0" smtClean="0"/>
              <a:t>	</a:t>
            </a:r>
            <a:r>
              <a:rPr lang="zh-TW" altLang="zh-TW" dirty="0" smtClean="0"/>
              <a:t>在瞭解</a:t>
            </a:r>
            <a:r>
              <a:rPr lang="en-US" altLang="zh-TW" dirty="0" err="1" smtClean="0"/>
              <a:t>MySQL</a:t>
            </a:r>
            <a:r>
              <a:rPr lang="zh-TW" altLang="zh-TW" dirty="0" smtClean="0"/>
              <a:t>提供的資料型態後，我們將為您示範如何建立</a:t>
            </a:r>
            <a:r>
              <a:rPr lang="en-US" altLang="zh-TW" dirty="0" err="1" smtClean="0"/>
              <a:t>friend_club</a:t>
            </a:r>
            <a:r>
              <a:rPr lang="zh-TW" altLang="zh-TW" dirty="0" smtClean="0"/>
              <a:t>資料表，這個資料表包含下列</a:t>
            </a:r>
            <a:r>
              <a:rPr lang="en-US" altLang="zh-TW" dirty="0" smtClean="0"/>
              <a:t>8</a:t>
            </a:r>
            <a:r>
              <a:rPr lang="zh-TW" altLang="zh-TW" dirty="0" smtClean="0"/>
              <a:t>個欄位：</a:t>
            </a:r>
          </a:p>
          <a:p>
            <a:pPr lvl="1"/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93" y="1916832"/>
            <a:ext cx="768985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07504" y="1063277"/>
            <a:ext cx="8229600" cy="5246043"/>
          </a:xfrm>
        </p:spPr>
        <p:txBody>
          <a:bodyPr/>
          <a:lstStyle/>
          <a:p>
            <a:pPr marL="568800" lvl="1" indent="-457200">
              <a:buSzPct val="100000"/>
              <a:buFont typeface="+mj-lt"/>
              <a:buAutoNum type="arabicPeriod"/>
            </a:pPr>
            <a:r>
              <a:rPr lang="zh-TW" altLang="en-US" dirty="0" smtClean="0"/>
              <a:t>　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61864" y="342900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8" name="圖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3959860" cy="1813560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2269" y="3461655"/>
            <a:ext cx="3959151" cy="219959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44008" y="105273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12" name="圖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788024" y="1556792"/>
            <a:ext cx="4032448" cy="4104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56341" y="363573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5.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51520" y="105273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609781" y="35637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604960" y="105273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6.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16" name="圖片 15"/>
          <p:cNvPicPr/>
          <p:nvPr/>
        </p:nvPicPr>
        <p:blipFill>
          <a:blip r:embed="rId2"/>
          <a:stretch>
            <a:fillRect/>
          </a:stretch>
        </p:blipFill>
        <p:spPr>
          <a:xfrm>
            <a:off x="612140" y="1057969"/>
            <a:ext cx="3959860" cy="2527300"/>
          </a:xfrm>
          <a:prstGeom prst="rect">
            <a:avLst/>
          </a:prstGeom>
        </p:spPr>
      </p:pic>
      <p:pic>
        <p:nvPicPr>
          <p:cNvPr id="17" name="圖片 16"/>
          <p:cNvPicPr/>
          <p:nvPr/>
        </p:nvPicPr>
        <p:blipFill>
          <a:blip r:embed="rId3"/>
          <a:stretch>
            <a:fillRect/>
          </a:stretch>
        </p:blipFill>
        <p:spPr>
          <a:xfrm>
            <a:off x="598753" y="3793881"/>
            <a:ext cx="171196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/>
          <p:cNvPicPr/>
          <p:nvPr/>
        </p:nvPicPr>
        <p:blipFill>
          <a:blip r:embed="rId4"/>
          <a:stretch>
            <a:fillRect/>
          </a:stretch>
        </p:blipFill>
        <p:spPr>
          <a:xfrm>
            <a:off x="4932620" y="1058545"/>
            <a:ext cx="3959860" cy="2370455"/>
          </a:xfrm>
          <a:prstGeom prst="rect">
            <a:avLst/>
          </a:prstGeom>
        </p:spPr>
      </p:pic>
      <p:pic>
        <p:nvPicPr>
          <p:cNvPr id="19" name="圖片 18"/>
          <p:cNvPicPr/>
          <p:nvPr/>
        </p:nvPicPr>
        <p:blipFill>
          <a:blip r:embed="rId5"/>
          <a:stretch>
            <a:fillRect/>
          </a:stretch>
        </p:blipFill>
        <p:spPr>
          <a:xfrm>
            <a:off x="4932620" y="3650833"/>
            <a:ext cx="3959860" cy="23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738957"/>
          </a:xfrm>
        </p:spPr>
        <p:txBody>
          <a:bodyPr/>
          <a:lstStyle/>
          <a:p>
            <a:r>
              <a:rPr lang="en-US" altLang="zh-TW" dirty="0" smtClean="0"/>
              <a:t>12-2-3	</a:t>
            </a:r>
            <a:r>
              <a:rPr lang="zh-TW" altLang="zh-TW" dirty="0" smtClean="0"/>
              <a:t>新增記錄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71831" y="428380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81470" y="15475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625271" y="482883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634910" y="15475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14" name="圖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661259" y="1556792"/>
            <a:ext cx="3959860" cy="1813560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3"/>
          <a:stretch>
            <a:fillRect/>
          </a:stretch>
        </p:blipFill>
        <p:spPr>
          <a:xfrm>
            <a:off x="5004048" y="1530206"/>
            <a:ext cx="3851910" cy="3122930"/>
          </a:xfrm>
          <a:prstGeom prst="rect">
            <a:avLst/>
          </a:prstGeom>
        </p:spPr>
      </p:pic>
      <p:pic>
        <p:nvPicPr>
          <p:cNvPr id="16" name="圖片 15"/>
          <p:cNvPicPr/>
          <p:nvPr/>
        </p:nvPicPr>
        <p:blipFill>
          <a:blip r:embed="rId4"/>
          <a:stretch>
            <a:fillRect/>
          </a:stretch>
        </p:blipFill>
        <p:spPr>
          <a:xfrm>
            <a:off x="661259" y="4246993"/>
            <a:ext cx="3851910" cy="1770380"/>
          </a:xfrm>
          <a:prstGeom prst="rect">
            <a:avLst/>
          </a:prstGeom>
        </p:spPr>
      </p:pic>
      <p:pic>
        <p:nvPicPr>
          <p:cNvPr id="17" name="圖片 16"/>
          <p:cNvPicPr/>
          <p:nvPr/>
        </p:nvPicPr>
        <p:blipFill>
          <a:blip r:embed="rId5"/>
          <a:stretch>
            <a:fillRect/>
          </a:stretch>
        </p:blipFill>
        <p:spPr>
          <a:xfrm>
            <a:off x="5021073" y="4797152"/>
            <a:ext cx="3779520" cy="1581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04003" y="116683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8842"/>
            <a:ext cx="5114294" cy="446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27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12-2-4	</a:t>
            </a:r>
            <a:r>
              <a:rPr lang="zh-TW" altLang="zh-TW" dirty="0" smtClean="0"/>
              <a:t>匯出資料庫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44008" y="1700808"/>
            <a:ext cx="417646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zh-TW" altLang="en-US" sz="2000" dirty="0" smtClean="0"/>
              <a:t>出現 </a:t>
            </a:r>
            <a:r>
              <a:rPr lang="en-US" altLang="zh-TW" sz="2000" dirty="0"/>
              <a:t>[Exporting tables from "friend" database] </a:t>
            </a:r>
            <a:r>
              <a:rPr lang="zh-TW" altLang="en-US" sz="2000" dirty="0"/>
              <a:t>網頁，請依照下面的提示操作：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在 </a:t>
            </a:r>
            <a:r>
              <a:rPr lang="en-US" altLang="zh-TW" sz="2000" dirty="0"/>
              <a:t>[Export Method] </a:t>
            </a:r>
            <a:r>
              <a:rPr lang="zh-TW" altLang="en-US" sz="2000" dirty="0"/>
              <a:t>欄位選取 </a:t>
            </a:r>
            <a:r>
              <a:rPr lang="en-US" altLang="zh-TW" sz="2000" dirty="0"/>
              <a:t>[Custom - display all possible options]</a:t>
            </a:r>
            <a:r>
              <a:rPr lang="zh-TW" altLang="en-US" sz="2000" dirty="0" smtClean="0"/>
              <a:t>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核</a:t>
            </a:r>
            <a:r>
              <a:rPr lang="zh-TW" altLang="en-US" sz="2000" dirty="0"/>
              <a:t>取 </a:t>
            </a:r>
            <a:r>
              <a:rPr lang="en-US" altLang="zh-TW" sz="2000" dirty="0"/>
              <a:t>[Add CREATE DATABASE / USE statement] </a:t>
            </a:r>
            <a:r>
              <a:rPr lang="zh-TW" altLang="en-US" sz="2000" dirty="0"/>
              <a:t>選項。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其它</a:t>
            </a:r>
            <a:r>
              <a:rPr lang="zh-TW" altLang="en-US" sz="2000" dirty="0"/>
              <a:t>欄位保留預設值，按頁面最下方的 </a:t>
            </a:r>
            <a:r>
              <a:rPr lang="en-US" altLang="zh-TW" sz="2000" dirty="0"/>
              <a:t>[Go]</a:t>
            </a:r>
            <a:r>
              <a:rPr lang="zh-TW" altLang="en-US" sz="2000" dirty="0" smtClean="0"/>
              <a:t>。 </a:t>
            </a:r>
            <a:endParaRPr lang="zh-TW" altLang="en-US" sz="2000" dirty="0"/>
          </a:p>
        </p:txBody>
      </p:sp>
      <p:pic>
        <p:nvPicPr>
          <p:cNvPr id="8" name="圖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84148" y="1759456"/>
            <a:ext cx="3959860" cy="181356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71831" y="428380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1470" y="164172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15" name="圖片 14"/>
          <p:cNvPicPr/>
          <p:nvPr/>
        </p:nvPicPr>
        <p:blipFill>
          <a:blip r:embed="rId3"/>
          <a:stretch>
            <a:fillRect/>
          </a:stretch>
        </p:blipFill>
        <p:spPr>
          <a:xfrm>
            <a:off x="722616" y="4248483"/>
            <a:ext cx="3923665" cy="2004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7381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12-3 SQL</a:t>
            </a:r>
            <a:r>
              <a:rPr lang="zh-TW" altLang="en-US" dirty="0"/>
              <a:t>語法</a:t>
            </a:r>
            <a:endParaRPr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27143" y="1503486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zh-TW" altLang="zh-TW" dirty="0" smtClean="0"/>
              <a:t>使用</a:t>
            </a:r>
            <a:r>
              <a:rPr lang="en-US" altLang="zh-TW" dirty="0" smtClean="0"/>
              <a:t>phpMyAdmin</a:t>
            </a:r>
            <a:r>
              <a:rPr lang="zh-TW" altLang="zh-TW" dirty="0" smtClean="0"/>
              <a:t>執行</a:t>
            </a:r>
            <a:r>
              <a:rPr lang="en-US" altLang="zh-TW" dirty="0" smtClean="0"/>
              <a:t>SQL</a:t>
            </a:r>
            <a:r>
              <a:rPr lang="zh-TW" altLang="en-US" dirty="0" smtClean="0"/>
              <a:t>查詢</a:t>
            </a:r>
            <a:r>
              <a:rPr lang="zh-TW" altLang="zh-TW" dirty="0" smtClean="0"/>
              <a:t>的步驟如下：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	 </a:t>
            </a:r>
            <a:endParaRPr lang="zh-TW" altLang="zh-TW" dirty="0" smtClean="0"/>
          </a:p>
          <a:p>
            <a:pPr lvl="2"/>
            <a:endParaRPr lang="en-US" altLang="zh-TW" dirty="0" smtClean="0"/>
          </a:p>
          <a:p>
            <a:pPr lvl="1">
              <a:buNone/>
            </a:pP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3528" y="393305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8" name="圖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712740" y="2060848"/>
            <a:ext cx="3959860" cy="18135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79239" y="191683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12" name="圖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12740" y="4090068"/>
            <a:ext cx="3959860" cy="2507284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004048" y="2040605"/>
            <a:ext cx="3851910" cy="245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/>
              <a:t>Select</a:t>
            </a:r>
            <a:r>
              <a:rPr lang="zh-TW" altLang="en-US" dirty="0"/>
              <a:t>指令可以用來從資料表選取資料，其語法如下 </a:t>
            </a:r>
            <a:r>
              <a:rPr lang="en-US" altLang="zh-TW" dirty="0"/>
              <a:t>(SQL</a:t>
            </a:r>
            <a:r>
              <a:rPr lang="zh-TW" altLang="en-US" dirty="0"/>
              <a:t>關鍵字沒有英文字母大小寫之分，而且可以寫成多行或一行</a:t>
            </a:r>
            <a:r>
              <a:rPr lang="en-US" altLang="zh-TW" dirty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例如：</a:t>
            </a:r>
            <a:endParaRPr lang="zh-TW" altLang="zh-TW" dirty="0" smtClean="0"/>
          </a:p>
          <a:p>
            <a:endParaRPr lang="zh-TW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99592" y="2564904"/>
            <a:ext cx="4896544" cy="1200329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  </a:t>
            </a:r>
            <a:r>
              <a:rPr lang="zh-TW" altLang="zh-TW" i="1" dirty="0" smtClean="0"/>
              <a:t>欄位名稱</a:t>
            </a:r>
            <a:endParaRPr lang="zh-TW" altLang="zh-TW" dirty="0" smtClean="0"/>
          </a:p>
          <a:p>
            <a:r>
              <a:rPr lang="en-US" altLang="zh-TW" dirty="0" smtClean="0"/>
              <a:t>FROM      </a:t>
            </a:r>
            <a:r>
              <a:rPr lang="zh-TW" altLang="zh-TW" i="1" dirty="0" smtClean="0"/>
              <a:t>資料表名稱</a:t>
            </a:r>
            <a:endParaRPr lang="zh-TW" altLang="zh-TW" dirty="0" smtClean="0"/>
          </a:p>
          <a:p>
            <a:r>
              <a:rPr lang="en-US" altLang="zh-TW" dirty="0" smtClean="0"/>
              <a:t>[WHERE  </a:t>
            </a:r>
            <a:r>
              <a:rPr lang="zh-TW" altLang="zh-TW" i="1" dirty="0" smtClean="0"/>
              <a:t>搜尋子句</a:t>
            </a:r>
            <a:r>
              <a:rPr lang="en-US" altLang="zh-TW" dirty="0" smtClean="0"/>
              <a:t>]</a:t>
            </a:r>
            <a:endParaRPr lang="zh-TW" altLang="zh-TW" dirty="0" smtClean="0"/>
          </a:p>
          <a:p>
            <a:r>
              <a:rPr lang="en-US" altLang="zh-TW" dirty="0" smtClean="0"/>
              <a:t>[ORDER BY  </a:t>
            </a:r>
            <a:r>
              <a:rPr lang="zh-TW" altLang="zh-TW" i="1" dirty="0" smtClean="0"/>
              <a:t>排序子句</a:t>
            </a:r>
            <a:r>
              <a:rPr lang="en-US" altLang="zh-TW" dirty="0" smtClean="0"/>
              <a:t> {ASC|DESC}]</a:t>
            </a:r>
            <a:endParaRPr lang="zh-TW" altLang="zh-TW" dirty="0" smtClean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99592" y="4509120"/>
            <a:ext cx="4896544" cy="36933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name, nature, chinese FROM grade</a:t>
            </a:r>
            <a:endParaRPr lang="zh-TW" altLang="zh-TW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99592" y="5013176"/>
            <a:ext cx="4896544" cy="36933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* FROM grade</a:t>
            </a:r>
            <a:endParaRPr lang="zh-TW" altLang="zh-TW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99592" y="5507939"/>
            <a:ext cx="6192688" cy="36933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name AS </a:t>
            </a:r>
            <a:r>
              <a:rPr lang="zh-TW" altLang="zh-TW" dirty="0" smtClean="0"/>
              <a:t>姓名</a:t>
            </a:r>
            <a:r>
              <a:rPr lang="en-US" altLang="zh-TW" dirty="0" smtClean="0"/>
              <a:t>, nature AS </a:t>
            </a:r>
            <a:r>
              <a:rPr lang="zh-TW" altLang="zh-TW" dirty="0" smtClean="0"/>
              <a:t>自然</a:t>
            </a:r>
            <a:r>
              <a:rPr lang="en-US" altLang="zh-TW" dirty="0" smtClean="0"/>
              <a:t> FROM grade</a:t>
            </a:r>
            <a:endParaRPr lang="zh-TW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12-3-1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　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指令 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zh-TW" altLang="en-US" sz="2400" dirty="0">
                <a:solidFill>
                  <a:schemeClr val="accent5">
                    <a:lumMod val="75000"/>
                  </a:schemeClr>
                </a:solidFill>
              </a:rPr>
              <a:t>選取資料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zh-TW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22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95536" y="1044400"/>
            <a:ext cx="8229600" cy="738957"/>
          </a:xfrm>
        </p:spPr>
        <p:txBody>
          <a:bodyPr/>
          <a:lstStyle/>
          <a:p>
            <a:r>
              <a:rPr lang="en-US" altLang="zh-TW" dirty="0" smtClean="0"/>
              <a:t>SELECT ... FROM ... WHERE ...  (</a:t>
            </a:r>
            <a:r>
              <a:rPr lang="zh-TW" altLang="zh-TW" dirty="0" smtClean="0"/>
              <a:t>篩選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496" y="1772816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/>
              <a:t>SELECT … FROM … </a:t>
            </a:r>
            <a:r>
              <a:rPr lang="zh-TW" altLang="en-US" dirty="0"/>
              <a:t>的篩選範圍涵蓋整個資料表的資料，但有時我們可能需要將篩選範圍限制在符合某些條件的資料，例如所有</a:t>
            </a:r>
            <a:r>
              <a:rPr lang="en-US" altLang="zh-TW" dirty="0" err="1"/>
              <a:t>chinese</a:t>
            </a:r>
            <a:r>
              <a:rPr lang="zh-TW" altLang="en-US" dirty="0"/>
              <a:t>分數大於</a:t>
            </a:r>
            <a:r>
              <a:rPr lang="en-US" altLang="zh-TW" dirty="0"/>
              <a:t>90</a:t>
            </a:r>
            <a:r>
              <a:rPr lang="zh-TW" altLang="en-US" dirty="0"/>
              <a:t>之資料的</a:t>
            </a:r>
            <a:r>
              <a:rPr lang="en-US" altLang="zh-TW" dirty="0"/>
              <a:t>name</a:t>
            </a:r>
            <a:r>
              <a:rPr lang="zh-TW" altLang="en-US" dirty="0"/>
              <a:t>和</a:t>
            </a:r>
            <a:r>
              <a:rPr lang="en-US" altLang="zh-TW" dirty="0"/>
              <a:t>math</a:t>
            </a:r>
            <a:r>
              <a:rPr lang="zh-TW" altLang="en-US" dirty="0"/>
              <a:t>兩個欄位，此時，我們可以加上</a:t>
            </a:r>
            <a:r>
              <a:rPr lang="en-US" altLang="zh-TW" dirty="0"/>
              <a:t>WHERE</a:t>
            </a:r>
            <a:r>
              <a:rPr lang="zh-TW" altLang="en-US" dirty="0"/>
              <a:t>子句設定篩選範圍，例如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</a:t>
            </a:r>
            <a:endParaRPr lang="zh-TW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32048" y="3203684"/>
            <a:ext cx="6912768" cy="36933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name, math FROM grade WHERE chinese &gt; 90</a:t>
            </a:r>
            <a:endParaRPr lang="zh-TW" altLang="zh-TW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95536" y="3707740"/>
            <a:ext cx="8496944" cy="36933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name, chinese, math FROM grade WHERE chinese &gt; 90 OR math &gt; 90</a:t>
            </a:r>
            <a:endParaRPr lang="zh-TW" altLang="zh-TW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96552" y="4211796"/>
            <a:ext cx="8495928" cy="36933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* FROM grade WHERE chinese &lt; 90 AND (math &gt; 90 OR nature &gt; 90)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14324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SELECT ... FROM ... ORDER BY ...  (</a:t>
            </a:r>
            <a:r>
              <a:rPr lang="zh-TW" altLang="zh-TW" dirty="0" smtClean="0"/>
              <a:t>排序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/>
              <a:t>	</a:t>
            </a:r>
            <a:r>
              <a:rPr lang="zh-TW" altLang="zh-TW" dirty="0" smtClean="0"/>
              <a:t>有時我們會需要將篩選出來的記錄依照遞增或遞減順序來進行排序， 例如：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</a:t>
            </a:r>
            <a:endParaRPr lang="zh-TW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99592" y="2564904"/>
            <a:ext cx="6912768" cy="36933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* FROM grade ORDER BY chinese ASC</a:t>
            </a:r>
            <a:endParaRPr lang="zh-TW" altLang="zh-TW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99592" y="3068960"/>
            <a:ext cx="6912768" cy="36933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* FROM grade ORDER BY chinese DESC</a:t>
            </a:r>
            <a:endParaRPr lang="zh-TW" altLang="zh-TW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99592" y="3573016"/>
            <a:ext cx="6912768" cy="36933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* FROM grade ORDER BY chinese DESC, math DESC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5485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836712"/>
            <a:ext cx="7704856" cy="1584176"/>
          </a:xfrm>
        </p:spPr>
        <p:txBody>
          <a:bodyPr/>
          <a:lstStyle/>
          <a:p>
            <a:r>
              <a:rPr lang="en-US" altLang="zh-TW" dirty="0" smtClean="0"/>
              <a:t>    </a:t>
            </a:r>
            <a:r>
              <a:rPr lang="en-US" altLang="zh-TW" sz="1000" dirty="0" smtClean="0"/>
              <a:t> </a:t>
            </a:r>
            <a:r>
              <a:rPr lang="en-US" altLang="zh-TW" dirty="0" smtClean="0"/>
              <a:t>12</a:t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en-US" altLang="zh-TW" dirty="0"/>
              <a:t>MySQL</a:t>
            </a:r>
            <a:r>
              <a:rPr lang="zh-TW" altLang="en-US" dirty="0" smtClean="0"/>
              <a:t>資料庫與</a:t>
            </a:r>
            <a:r>
              <a:rPr lang="en-US" altLang="zh-TW" dirty="0"/>
              <a:t>SQL</a:t>
            </a:r>
            <a:r>
              <a:rPr lang="zh-TW" altLang="en-US" dirty="0"/>
              <a:t>查詢</a:t>
            </a:r>
            <a:br>
              <a:rPr lang="zh-TW" altLang="en-US" dirty="0"/>
            </a:br>
            <a:endParaRPr lang="zh-TW" altLang="zh-TW" dirty="0"/>
          </a:p>
        </p:txBody>
      </p:sp>
      <p:sp>
        <p:nvSpPr>
          <p:cNvPr id="4099" name="內容版面配置區 2"/>
          <p:cNvSpPr>
            <a:spLocks noGrp="1"/>
          </p:cNvSpPr>
          <p:nvPr>
            <p:ph idx="13"/>
          </p:nvPr>
        </p:nvSpPr>
        <p:spPr>
          <a:xfrm>
            <a:off x="2555776" y="2708920"/>
            <a:ext cx="6264696" cy="2520280"/>
          </a:xfrm>
        </p:spPr>
        <p:txBody>
          <a:bodyPr/>
          <a:lstStyle/>
          <a:p>
            <a:r>
              <a:rPr lang="en-US" altLang="zh-TW" i="1" dirty="0" smtClean="0">
                <a:hlinkClick r:id="rId3" action="ppaction://hlinksldjump"/>
              </a:rPr>
              <a:t>12-1</a:t>
            </a:r>
            <a:r>
              <a:rPr lang="en-US" altLang="zh-TW" dirty="0" smtClean="0">
                <a:hlinkClick r:id="rId3" action="ppaction://hlinksldjump"/>
              </a:rPr>
              <a:t> </a:t>
            </a:r>
            <a:r>
              <a:rPr lang="zh-TW" altLang="zh-TW" dirty="0" smtClean="0">
                <a:hlinkClick r:id="rId3" action="ppaction://hlinksldjump"/>
              </a:rPr>
              <a:t>認識資料庫</a:t>
            </a:r>
            <a:endParaRPr lang="en-US" altLang="zh-TW" dirty="0" smtClean="0"/>
          </a:p>
          <a:p>
            <a:r>
              <a:rPr lang="en-US" altLang="zh-TW" i="1" dirty="0" smtClean="0">
                <a:hlinkClick r:id="rId4" action="ppaction://hlinksldjump"/>
              </a:rPr>
              <a:t>12-2</a:t>
            </a:r>
            <a:r>
              <a:rPr lang="en-US" altLang="zh-TW" dirty="0" smtClean="0">
                <a:hlinkClick r:id="rId4" action="ppaction://hlinksldjump"/>
              </a:rPr>
              <a:t> </a:t>
            </a:r>
            <a:r>
              <a:rPr lang="zh-TW" altLang="zh-TW" dirty="0" smtClean="0">
                <a:hlinkClick r:id="rId4" action="ppaction://hlinksldjump"/>
              </a:rPr>
              <a:t>使用</a:t>
            </a:r>
            <a:r>
              <a:rPr lang="en-US" altLang="zh-TW" dirty="0" err="1" smtClean="0">
                <a:hlinkClick r:id="rId4" action="ppaction://hlinksldjump"/>
              </a:rPr>
              <a:t>phpMyAdmin</a:t>
            </a:r>
            <a:r>
              <a:rPr lang="zh-TW" altLang="zh-TW" dirty="0" smtClean="0">
                <a:hlinkClick r:id="rId4" action="ppaction://hlinksldjump"/>
              </a:rPr>
              <a:t>管理</a:t>
            </a:r>
            <a:r>
              <a:rPr lang="en-US" altLang="zh-TW" dirty="0" smtClean="0">
                <a:hlinkClick r:id="rId4" action="ppaction://hlinksldjump"/>
              </a:rPr>
              <a:t>MySQL</a:t>
            </a:r>
            <a:r>
              <a:rPr lang="zh-TW" altLang="zh-TW" dirty="0" smtClean="0">
                <a:hlinkClick r:id="rId4" action="ppaction://hlinksldjump"/>
              </a:rPr>
              <a:t>資料庫</a:t>
            </a:r>
            <a:endParaRPr lang="en-US" altLang="zh-TW" dirty="0" smtClean="0"/>
          </a:p>
          <a:p>
            <a:r>
              <a:rPr lang="en-US" altLang="zh-TW" i="1" dirty="0" smtClean="0">
                <a:hlinkClick r:id="rId5" action="ppaction://hlinksldjump"/>
              </a:rPr>
              <a:t>12-3 </a:t>
            </a:r>
            <a:r>
              <a:rPr lang="en-US" altLang="zh-TW" dirty="0" smtClean="0">
                <a:hlinkClick r:id="rId5" action="ppaction://hlinksldjump"/>
              </a:rPr>
              <a:t>SQL</a:t>
            </a:r>
            <a:r>
              <a:rPr lang="zh-TW" altLang="en-US" dirty="0">
                <a:hlinkClick r:id="rId5" action="ppaction://hlinksldjump"/>
              </a:rPr>
              <a:t>語法</a:t>
            </a:r>
            <a:endParaRPr lang="zh-TW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SELECT ... LIMIT (</a:t>
            </a:r>
            <a:r>
              <a:rPr lang="zh-TW" altLang="zh-TW" dirty="0" smtClean="0"/>
              <a:t>設定最多傳回筆數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/>
              <a:t>	</a:t>
            </a:r>
            <a:r>
              <a:rPr lang="zh-TW" altLang="zh-TW" dirty="0" smtClean="0"/>
              <a:t>有時符合查詢條件的記錄可能有很多筆，但我們並不需要看到所有記錄，只是想看看前幾筆</a:t>
            </a:r>
            <a:r>
              <a:rPr lang="zh-TW" altLang="zh-TW" dirty="0"/>
              <a:t>記錄，那麼</a:t>
            </a:r>
            <a:r>
              <a:rPr lang="zh-TW" altLang="zh-TW" dirty="0" smtClean="0"/>
              <a:t>可以加上</a:t>
            </a:r>
            <a:r>
              <a:rPr lang="en-US" altLang="zh-TW" dirty="0" smtClean="0"/>
              <a:t>LIMIT</a:t>
            </a:r>
            <a:r>
              <a:rPr lang="zh-TW" altLang="zh-TW" dirty="0" smtClean="0"/>
              <a:t>語法來限制最多傳回筆數， 例如：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</a:t>
            </a:r>
            <a:endParaRPr lang="zh-TW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99592" y="3068960"/>
            <a:ext cx="6912768" cy="36933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* FROM grade ORDER BY chinese DESC LIMIT 5</a:t>
            </a:r>
            <a:endParaRPr lang="zh-TW" altLang="zh-TW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99592" y="3573016"/>
            <a:ext cx="6912768" cy="369332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/>
              <a:t>SELECT * FROM grade ORDER BY chinese DESC LIMIT 3, 5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194369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/>
              <a:t>INSERT</a:t>
            </a:r>
            <a:r>
              <a:rPr lang="zh-TW" altLang="en-US" dirty="0"/>
              <a:t>指令可以用來在資料表新增記錄，其語法如下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例如：</a:t>
            </a:r>
            <a:endParaRPr lang="zh-TW" altLang="zh-TW" dirty="0" smtClean="0"/>
          </a:p>
          <a:p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 smtClean="0"/>
              <a:t>12-3-2</a:t>
            </a:r>
            <a:r>
              <a:rPr lang="en-US" altLang="zh-TW" dirty="0"/>
              <a:t>	</a:t>
            </a:r>
            <a:r>
              <a:rPr lang="en-US" altLang="zh-TW" dirty="0" smtClean="0"/>
              <a:t>  INSERT</a:t>
            </a:r>
            <a:r>
              <a:rPr lang="zh-TW" altLang="en-US" dirty="0" smtClean="0"/>
              <a:t>指令 </a:t>
            </a:r>
            <a:r>
              <a:rPr lang="en-US" altLang="zh-TW" dirty="0" smtClean="0"/>
              <a:t>(</a:t>
            </a:r>
            <a:r>
              <a:rPr lang="zh-TW" altLang="zh-TW" dirty="0" smtClean="0"/>
              <a:t>新增記錄</a:t>
            </a:r>
            <a:r>
              <a:rPr lang="en-US" altLang="zh-TW" dirty="0" smtClean="0"/>
              <a:t>)</a:t>
            </a:r>
            <a:endParaRPr lang="zh-TW" altLang="zh-TW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539552" y="2852936"/>
            <a:ext cx="8352928" cy="353943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7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INSERT INTO </a:t>
            </a:r>
            <a:r>
              <a:rPr lang="zh-TW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資料表名稱</a:t>
            </a:r>
            <a:r>
              <a:rPr lang="en-US" altLang="zh-TW" sz="17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(</a:t>
            </a:r>
            <a:r>
              <a:rPr lang="zh-TW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欄位</a:t>
            </a:r>
            <a:r>
              <a:rPr lang="en-US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</a:t>
            </a:r>
            <a:r>
              <a:rPr lang="en-US" altLang="zh-TW" sz="17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 </a:t>
            </a:r>
            <a:r>
              <a:rPr lang="zh-TW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欄位</a:t>
            </a:r>
            <a:r>
              <a:rPr lang="en-US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</a:t>
            </a:r>
            <a:r>
              <a:rPr lang="en-US" altLang="zh-TW" sz="17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 </a:t>
            </a:r>
            <a:r>
              <a:rPr lang="zh-TW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欄位</a:t>
            </a:r>
            <a:r>
              <a:rPr lang="en-US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3…</a:t>
            </a:r>
            <a:r>
              <a:rPr lang="en-US" altLang="zh-TW" sz="17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 Values (</a:t>
            </a:r>
            <a:r>
              <a:rPr lang="zh-TW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資料</a:t>
            </a:r>
            <a:r>
              <a:rPr lang="en-US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</a:t>
            </a:r>
            <a:r>
              <a:rPr lang="en-US" altLang="zh-TW" sz="17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 </a:t>
            </a:r>
            <a:r>
              <a:rPr lang="zh-TW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資料</a:t>
            </a:r>
            <a:r>
              <a:rPr lang="en-US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</a:t>
            </a:r>
            <a:r>
              <a:rPr lang="en-US" altLang="zh-TW" sz="17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 </a:t>
            </a:r>
            <a:r>
              <a:rPr lang="zh-TW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資料</a:t>
            </a:r>
            <a:r>
              <a:rPr lang="en-US" altLang="zh-TW" sz="17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3…</a:t>
            </a:r>
            <a:r>
              <a:rPr lang="en-US" altLang="zh-TW" sz="17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</a:t>
            </a:r>
            <a:endParaRPr lang="zh-TW" altLang="zh-TW" sz="17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27990" y="3789040"/>
            <a:ext cx="8352928" cy="610424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sz="1600" dirty="0" smtClean="0"/>
              <a:t>INSERT INTO grade (no, name, chinese, math, nature)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sz="1600" dirty="0" smtClean="0"/>
              <a:t>VALUES ('A8608011', '</a:t>
            </a:r>
            <a:r>
              <a:rPr lang="zh-TW" altLang="zh-TW" sz="1600" dirty="0" smtClean="0"/>
              <a:t>小丸子</a:t>
            </a:r>
            <a:r>
              <a:rPr lang="en-US" altLang="zh-TW" sz="1600" dirty="0" smtClean="0"/>
              <a:t>', 88, 95, 92)</a:t>
            </a:r>
            <a:endParaRPr lang="zh-TW" altLang="zh-TW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72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12-3-3</a:t>
            </a:r>
            <a:r>
              <a:rPr lang="en-US" altLang="zh-TW" dirty="0"/>
              <a:t>	 UPDATE</a:t>
            </a:r>
            <a:r>
              <a:rPr lang="zh-TW" altLang="en-US" dirty="0" smtClean="0"/>
              <a:t>指令 </a:t>
            </a:r>
            <a:r>
              <a:rPr lang="en-US" altLang="zh-TW" dirty="0" smtClean="0"/>
              <a:t>(</a:t>
            </a:r>
            <a:r>
              <a:rPr lang="zh-TW" altLang="zh-TW" dirty="0" smtClean="0"/>
              <a:t>更新記錄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/>
              <a:t>UPDATE</a:t>
            </a:r>
            <a:r>
              <a:rPr lang="zh-TW" altLang="en-US" dirty="0"/>
              <a:t>指令可以用來在資料表更新記錄，其語法如下</a:t>
            </a:r>
            <a:r>
              <a:rPr lang="zh-TW" altLang="en-US" dirty="0" smtClean="0"/>
              <a:t>：</a:t>
            </a:r>
            <a:endParaRPr lang="zh-TW" altLang="zh-TW" dirty="0" smtClean="0"/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例如：</a:t>
            </a:r>
            <a:endParaRPr lang="zh-TW" altLang="zh-TW" dirty="0" smtClean="0"/>
          </a:p>
          <a:p>
            <a:endParaRPr lang="zh-TW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539552" y="2288635"/>
            <a:ext cx="8352928" cy="338554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 dirty="0" smtClean="0"/>
              <a:t>UPDATE </a:t>
            </a:r>
            <a:r>
              <a:rPr lang="zh-TW" altLang="zh-TW" sz="1600" i="1" dirty="0" smtClean="0"/>
              <a:t>資料表名稱</a:t>
            </a:r>
            <a:r>
              <a:rPr lang="en-US" altLang="zh-TW" sz="1600" dirty="0" smtClean="0"/>
              <a:t> SET </a:t>
            </a:r>
            <a:r>
              <a:rPr lang="zh-TW" altLang="zh-TW" sz="1600" i="1" dirty="0" smtClean="0"/>
              <a:t>欄位</a:t>
            </a:r>
            <a:r>
              <a:rPr lang="en-US" altLang="zh-TW" sz="1600" i="1" dirty="0" smtClean="0"/>
              <a:t>1 </a:t>
            </a:r>
            <a:r>
              <a:rPr lang="en-US" altLang="zh-TW" sz="1600" dirty="0" smtClean="0"/>
              <a:t>= </a:t>
            </a:r>
            <a:r>
              <a:rPr lang="zh-TW" altLang="zh-TW" sz="1600" i="1" dirty="0" smtClean="0"/>
              <a:t>資料</a:t>
            </a:r>
            <a:r>
              <a:rPr lang="en-US" altLang="zh-TW" sz="1600" i="1" dirty="0" smtClean="0"/>
              <a:t>1</a:t>
            </a:r>
            <a:r>
              <a:rPr lang="en-US" altLang="zh-TW" sz="1600" dirty="0" smtClean="0"/>
              <a:t>, </a:t>
            </a:r>
            <a:r>
              <a:rPr lang="zh-TW" altLang="zh-TW" sz="1600" i="1" dirty="0" smtClean="0"/>
              <a:t>欄位</a:t>
            </a:r>
            <a:r>
              <a:rPr lang="en-US" altLang="zh-TW" sz="1600" i="1" dirty="0" smtClean="0"/>
              <a:t>2</a:t>
            </a:r>
            <a:r>
              <a:rPr lang="en-US" altLang="zh-TW" sz="1600" dirty="0" smtClean="0"/>
              <a:t> = </a:t>
            </a:r>
            <a:r>
              <a:rPr lang="zh-TW" altLang="zh-TW" sz="1600" i="1" dirty="0" smtClean="0"/>
              <a:t>資料</a:t>
            </a:r>
            <a:r>
              <a:rPr lang="en-US" altLang="zh-TW" sz="1600" i="1" dirty="0" smtClean="0"/>
              <a:t>2…</a:t>
            </a:r>
            <a:r>
              <a:rPr lang="en-US" altLang="zh-TW" sz="1600" dirty="0" smtClean="0"/>
              <a:t> WHERE </a:t>
            </a:r>
            <a:r>
              <a:rPr lang="zh-TW" altLang="zh-TW" sz="1600" i="1" dirty="0" smtClean="0"/>
              <a:t>條件</a:t>
            </a:r>
            <a:endParaRPr lang="zh-TW" altLang="zh-TW" sz="1600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39552" y="3073028"/>
            <a:ext cx="8352928" cy="338554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 dirty="0" smtClean="0"/>
              <a:t>UPDATE grade SET name = '</a:t>
            </a:r>
            <a:r>
              <a:rPr lang="zh-TW" altLang="zh-TW" sz="1600" dirty="0" smtClean="0"/>
              <a:t>張小毛</a:t>
            </a:r>
            <a:r>
              <a:rPr lang="en-US" altLang="zh-TW" sz="1600" dirty="0" smtClean="0"/>
              <a:t>', nature = 100 WHERE no = 'A8608011'</a:t>
            </a:r>
            <a:endParaRPr lang="zh-TW" altLang="zh-TW" sz="1600" dirty="0"/>
          </a:p>
        </p:txBody>
      </p:sp>
    </p:spTree>
    <p:extLst>
      <p:ext uri="{BB962C8B-B14F-4D97-AF65-F5344CB8AC3E}">
        <p14:creationId xmlns:p14="http://schemas.microsoft.com/office/powerpoint/2010/main" val="64408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12-3-4</a:t>
            </a:r>
            <a:r>
              <a:rPr lang="en-US" altLang="zh-TW" dirty="0"/>
              <a:t>	 DELETE</a:t>
            </a:r>
            <a:r>
              <a:rPr lang="zh-TW" altLang="en-US" dirty="0" smtClean="0"/>
              <a:t>指令 </a:t>
            </a:r>
            <a:r>
              <a:rPr lang="en-US" altLang="zh-TW" dirty="0" smtClean="0"/>
              <a:t>(</a:t>
            </a:r>
            <a:r>
              <a:rPr lang="zh-TW" altLang="zh-TW" dirty="0" smtClean="0"/>
              <a:t>刪除記錄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/>
              <a:t>Delete</a:t>
            </a:r>
            <a:r>
              <a:rPr lang="zh-TW" altLang="en-US" dirty="0"/>
              <a:t>指令可以用來在資料表刪除記錄，其語法如下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例如：</a:t>
            </a:r>
            <a:endParaRPr lang="zh-TW" altLang="zh-TW" dirty="0" smtClean="0"/>
          </a:p>
          <a:p>
            <a:endParaRPr lang="zh-TW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539552" y="2212559"/>
            <a:ext cx="8352928" cy="338554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DELETE</a:t>
            </a:r>
            <a:r>
              <a:rPr lang="zh-TW" altLang="en-US" sz="16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16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FROM </a:t>
            </a:r>
            <a:r>
              <a:rPr lang="zh-TW" altLang="zh-TW" sz="16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資料表名稱</a:t>
            </a:r>
            <a:r>
              <a:rPr lang="en-US" altLang="zh-TW" sz="16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WHERE </a:t>
            </a:r>
            <a:r>
              <a:rPr lang="zh-TW" altLang="zh-TW" sz="16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條件</a:t>
            </a:r>
            <a:endParaRPr lang="zh-TW" altLang="zh-TW" sz="16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39552" y="2996952"/>
            <a:ext cx="8352928" cy="338554"/>
          </a:xfrm>
          <a:prstGeom prst="rect">
            <a:avLst/>
          </a:prstGeom>
          <a:solidFill>
            <a:srgbClr val="E5E5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 dirty="0" smtClean="0"/>
              <a:t>DELETE 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FROM grade WHERE nature &lt; 85 AND math &lt; 85</a:t>
            </a:r>
            <a:endParaRPr lang="zh-TW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72622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12-1 </a:t>
            </a:r>
            <a:r>
              <a:rPr lang="zh-TW" altLang="zh-TW" dirty="0" smtClean="0"/>
              <a:t>認識資料庫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資料庫 </a:t>
            </a:r>
            <a:r>
              <a:rPr lang="en-US" altLang="zh-TW" dirty="0"/>
              <a:t>(database) </a:t>
            </a:r>
            <a:r>
              <a:rPr lang="zh-TW" altLang="en-US" dirty="0"/>
              <a:t>是一組相關資料的集合，這些資料之間可能具有某些關聯，允許使用者從不同的觀點來加以存取，</a:t>
            </a:r>
            <a:r>
              <a:rPr lang="zh-TW" altLang="en-US" dirty="0" smtClean="0"/>
              <a:t>例如選課</a:t>
            </a:r>
            <a:r>
              <a:rPr lang="zh-TW" altLang="en-US" dirty="0"/>
              <a:t>系統</a:t>
            </a:r>
            <a:r>
              <a:rPr lang="zh-TW" altLang="en-US" dirty="0" smtClean="0"/>
              <a:t>、進</a:t>
            </a:r>
            <a:r>
              <a:rPr lang="zh-TW" altLang="en-US" dirty="0"/>
              <a:t>銷存系統</a:t>
            </a:r>
            <a:r>
              <a:rPr lang="zh-TW" altLang="en-US" dirty="0" smtClean="0"/>
              <a:t>、圖書目錄等</a:t>
            </a:r>
            <a:r>
              <a:rPr lang="zh-TW" altLang="zh-TW" dirty="0" smtClean="0"/>
              <a:t>，</a:t>
            </a:r>
            <a:r>
              <a:rPr lang="zh-TW" altLang="en-US" dirty="0" smtClean="0"/>
              <a:t>下面的</a:t>
            </a:r>
            <a:r>
              <a:rPr lang="zh-TW" altLang="zh-TW" dirty="0" smtClean="0"/>
              <a:t>例子屬於「關聯式資料庫」</a:t>
            </a:r>
            <a:r>
              <a:rPr lang="zh-TW" altLang="en-US" dirty="0"/>
              <a:t> 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4930729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zh-TW" altLang="zh-TW" dirty="0" smtClean="0"/>
              <a:t>透過共通欄位可以產生如下資料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>
              <a:buNone/>
            </a:pPr>
            <a:r>
              <a:rPr lang="en-US" altLang="zh-TW" dirty="0" smtClean="0"/>
              <a:t>MySQL</a:t>
            </a:r>
            <a:r>
              <a:rPr lang="zh-TW" altLang="zh-TW" dirty="0" smtClean="0"/>
              <a:t>資料庫伺服器的管理介面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136" y="1472503"/>
            <a:ext cx="5256584" cy="170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281" y="3573016"/>
            <a:ext cx="45593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12-2 </a:t>
            </a:r>
            <a:r>
              <a:rPr lang="zh-TW" altLang="zh-TW" dirty="0" smtClean="0"/>
              <a:t>使用</a:t>
            </a:r>
            <a:r>
              <a:rPr lang="en-US" altLang="zh-TW" dirty="0" err="1" smtClean="0"/>
              <a:t>phpMyAdmin</a:t>
            </a:r>
            <a:r>
              <a:rPr lang="zh-TW" altLang="zh-TW" dirty="0" smtClean="0"/>
              <a:t>管理</a:t>
            </a:r>
            <a:r>
              <a:rPr lang="en-US" altLang="zh-TW" dirty="0" err="1" smtClean="0"/>
              <a:t>MySQL</a:t>
            </a:r>
            <a:r>
              <a:rPr lang="zh-TW" altLang="zh-TW" dirty="0" smtClean="0"/>
              <a:t>資料庫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39952" y="1700808"/>
            <a:ext cx="7168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zh-TW" altLang="en-US" sz="2000" dirty="0" smtClean="0"/>
              <a:t> </a:t>
            </a:r>
            <a:endParaRPr lang="zh-TW" altLang="en-US" sz="2000" dirty="0"/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971600" y="2944519"/>
            <a:ext cx="2160240" cy="1970494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63889" y="2204864"/>
            <a:ext cx="5256584" cy="2814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11-3-1	</a:t>
            </a:r>
            <a:r>
              <a:rPr lang="zh-TW" altLang="zh-TW" dirty="0" smtClean="0"/>
              <a:t>新增、移除、修改登入帳號與密碼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　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44008" y="1700808"/>
            <a:ext cx="7168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zh-TW" altLang="en-US" sz="2000" dirty="0" smtClean="0"/>
              <a:t> </a:t>
            </a:r>
            <a:endParaRPr lang="zh-TW" altLang="en-US" sz="2000" dirty="0"/>
          </a:p>
        </p:txBody>
      </p:sp>
      <p:pic>
        <p:nvPicPr>
          <p:cNvPr id="8" name="圖片 7" descr="F:\Temp\SNAGHTML170d4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4032448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F:\Temp\SNAGHTML17ce8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04864"/>
            <a:ext cx="4032448" cy="2734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8800" lvl="1" indent="-457200">
              <a:buSzPct val="100000"/>
              <a:buFont typeface="+mj-lt"/>
              <a:buAutoNum type="arabicPeriod" startAt="3"/>
            </a:pPr>
            <a:r>
              <a:rPr lang="zh-TW" altLang="en-US" dirty="0" smtClean="0"/>
              <a:t>　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11560" y="3861048"/>
            <a:ext cx="7168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zh-TW" altLang="en-US" sz="2000" dirty="0" smtClean="0"/>
              <a:t> </a:t>
            </a:r>
            <a:endParaRPr lang="zh-TW" altLang="en-US" sz="2000" dirty="0"/>
          </a:p>
        </p:txBody>
      </p:sp>
      <p:pic>
        <p:nvPicPr>
          <p:cNvPr id="6" name="圖片 5" descr="F:\Temp\SNAGHTML19eb8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124744"/>
            <a:ext cx="4395705" cy="263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F:\Temp\SNAGHTML1b295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3906079"/>
            <a:ext cx="4395705" cy="2633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268760"/>
            <a:ext cx="8229600" cy="738957"/>
          </a:xfrm>
        </p:spPr>
        <p:txBody>
          <a:bodyPr/>
          <a:lstStyle/>
          <a:p>
            <a:r>
              <a:rPr lang="en-US" altLang="zh-TW" dirty="0" smtClean="0"/>
              <a:t>12-2-1	</a:t>
            </a:r>
            <a:r>
              <a:rPr lang="zh-TW" altLang="zh-TW" dirty="0" smtClean="0"/>
              <a:t>建立資料庫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927373"/>
            <a:ext cx="2602632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6745" y="3933056"/>
            <a:ext cx="7168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zh-TW" altLang="en-US" sz="2000" dirty="0" smtClean="0"/>
              <a:t> </a:t>
            </a:r>
            <a:endParaRPr lang="zh-TW" altLang="en-US" sz="2000" dirty="0"/>
          </a:p>
        </p:txBody>
      </p:sp>
      <p:sp>
        <p:nvSpPr>
          <p:cNvPr id="11" name="標題 1"/>
          <p:cNvSpPr txBox="1">
            <a:spLocks/>
          </p:cNvSpPr>
          <p:nvPr/>
        </p:nvSpPr>
        <p:spPr bwMode="auto">
          <a:xfrm>
            <a:off x="395536" y="692696"/>
            <a:ext cx="8229600" cy="738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lang="zh-TW" altLang="en-US" sz="2400" b="1" kern="1200" baseline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254061"/>
                </a:solidFill>
                <a:latin typeface="標楷體" pitchFamily="65" charset="-120"/>
                <a:ea typeface="標楷體" pitchFamily="65" charset="-120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254061"/>
                </a:solidFill>
                <a:latin typeface="標楷體" pitchFamily="65" charset="-120"/>
                <a:ea typeface="標楷體" pitchFamily="65" charset="-120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254061"/>
                </a:solidFill>
                <a:latin typeface="標楷體" pitchFamily="65" charset="-120"/>
                <a:ea typeface="標楷體" pitchFamily="65" charset="-120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254061"/>
                </a:solidFill>
                <a:latin typeface="標楷體" pitchFamily="65" charset="-120"/>
                <a:ea typeface="標楷體" pitchFamily="65" charset="-120"/>
              </a:defRPr>
            </a:lvl5pPr>
            <a:lvl6pPr marL="457200" algn="just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25406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just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25406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just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25406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just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25406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dirty="0" smtClean="0">
                <a:solidFill>
                  <a:srgbClr val="C00000"/>
                </a:solidFill>
              </a:rPr>
              <a:t>12-2 </a:t>
            </a:r>
            <a:r>
              <a:rPr kumimoji="0" lang="zh-TW" altLang="en-US" dirty="0" smtClean="0">
                <a:solidFill>
                  <a:srgbClr val="C00000"/>
                </a:solidFill>
              </a:rPr>
              <a:t>使用</a:t>
            </a:r>
            <a:r>
              <a:rPr kumimoji="0" lang="en-US" altLang="zh-TW" dirty="0" err="1" smtClean="0">
                <a:solidFill>
                  <a:srgbClr val="C00000"/>
                </a:solidFill>
              </a:rPr>
              <a:t>phpMyAdmin</a:t>
            </a:r>
            <a:r>
              <a:rPr kumimoji="0" lang="zh-TW" altLang="en-US" dirty="0" smtClean="0">
                <a:solidFill>
                  <a:srgbClr val="C00000"/>
                </a:solidFill>
              </a:rPr>
              <a:t>管理</a:t>
            </a:r>
            <a:r>
              <a:rPr kumimoji="0" lang="en-US" altLang="zh-TW" dirty="0" smtClean="0">
                <a:solidFill>
                  <a:srgbClr val="C00000"/>
                </a:solidFill>
              </a:rPr>
              <a:t>MySQL</a:t>
            </a:r>
            <a:r>
              <a:rPr kumimoji="0" lang="zh-TW" altLang="en-US" dirty="0" smtClean="0">
                <a:solidFill>
                  <a:srgbClr val="C00000"/>
                </a:solidFill>
              </a:rPr>
              <a:t>資料庫</a:t>
            </a:r>
            <a:endParaRPr kumimoji="0" lang="zh-TW" altLang="en-US" dirty="0">
              <a:solidFill>
                <a:srgbClr val="C00000"/>
              </a:solidFill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 bwMode="auto">
          <a:xfrm>
            <a:off x="4633664" y="1927373"/>
            <a:ext cx="260263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hangingPunct="0">
              <a:spcBef>
                <a:spcPts val="300"/>
              </a:spcBef>
              <a:spcAft>
                <a:spcPts val="600"/>
              </a:spcAft>
              <a:buSzPct val="120000"/>
              <a:buFont typeface="Wingdings" pitchFamily="2" charset="2"/>
              <a:buChar char="l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 marL="813600" indent="-2304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 marL="11430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 marL="16002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Arial" charset="0"/>
              <a:buChar char="–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 marL="20574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Arial" charset="0"/>
              <a:buChar char="»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altLang="zh-TW" dirty="0" smtClean="0"/>
              <a:t>3.</a:t>
            </a:r>
          </a:p>
          <a:p>
            <a:pPr marL="0" indent="0">
              <a:buNone/>
            </a:pPr>
            <a:endParaRPr kumimoji="0" lang="en-US" altLang="zh-TW" dirty="0"/>
          </a:p>
          <a:p>
            <a:pPr marL="0" indent="0">
              <a:buNone/>
            </a:pPr>
            <a:endParaRPr kumimoji="0" lang="en-US" altLang="zh-TW" dirty="0" smtClean="0"/>
          </a:p>
          <a:p>
            <a:pPr marL="0" indent="0">
              <a:buNone/>
            </a:pPr>
            <a:endParaRPr kumimoji="0" lang="en-US" altLang="zh-TW" dirty="0"/>
          </a:p>
          <a:p>
            <a:pPr marL="0" indent="0">
              <a:buNone/>
            </a:pPr>
            <a:endParaRPr kumimoji="0" lang="en-US" altLang="zh-TW" dirty="0" smtClean="0"/>
          </a:p>
          <a:p>
            <a:pPr marL="0" indent="0">
              <a:buNone/>
            </a:pPr>
            <a:endParaRPr kumimoji="0" lang="en-US" altLang="zh-TW" dirty="0" smtClean="0"/>
          </a:p>
          <a:p>
            <a:pPr marL="0" indent="0">
              <a:buNone/>
            </a:pPr>
            <a:r>
              <a:rPr kumimoji="0" lang="en-US" altLang="zh-TW" dirty="0" smtClean="0"/>
              <a:t>4.</a:t>
            </a:r>
            <a:r>
              <a:rPr kumimoji="0" lang="zh-TW" altLang="en-US" dirty="0" smtClean="0"/>
              <a:t> </a:t>
            </a:r>
            <a:endParaRPr kumimoji="0" lang="zh-TW" altLang="en-US" dirty="0"/>
          </a:p>
        </p:txBody>
      </p:sp>
      <p:pic>
        <p:nvPicPr>
          <p:cNvPr id="13" name="圖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953012"/>
            <a:ext cx="3959860" cy="1813560"/>
          </a:xfrm>
          <a:prstGeom prst="rect">
            <a:avLst/>
          </a:prstGeom>
        </p:spPr>
      </p:pic>
      <p:pic>
        <p:nvPicPr>
          <p:cNvPr id="14" name="圖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96306" y="3933056"/>
            <a:ext cx="3959860" cy="2093595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4"/>
          <a:stretch>
            <a:fillRect/>
          </a:stretch>
        </p:blipFill>
        <p:spPr>
          <a:xfrm>
            <a:off x="5004048" y="1953012"/>
            <a:ext cx="3888432" cy="2380154"/>
          </a:xfrm>
          <a:prstGeom prst="rect">
            <a:avLst/>
          </a:prstGeom>
        </p:spPr>
      </p:pic>
      <p:pic>
        <p:nvPicPr>
          <p:cNvPr id="16" name="圖片 15"/>
          <p:cNvPicPr/>
          <p:nvPr/>
        </p:nvPicPr>
        <p:blipFill>
          <a:blip r:embed="rId5"/>
          <a:stretch>
            <a:fillRect/>
          </a:stretch>
        </p:blipFill>
        <p:spPr>
          <a:xfrm>
            <a:off x="5025103" y="4581128"/>
            <a:ext cx="2699385" cy="561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12-2-2	</a:t>
            </a:r>
            <a:r>
              <a:rPr lang="zh-TW" altLang="zh-TW" dirty="0" smtClean="0"/>
              <a:t>建立資料表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783357"/>
            <a:ext cx="4186808" cy="4525963"/>
          </a:xfrm>
        </p:spPr>
        <p:txBody>
          <a:bodyPr/>
          <a:lstStyle/>
          <a:p>
            <a:pPr>
              <a:buNone/>
            </a:pPr>
            <a:r>
              <a:rPr lang="zh-TW" altLang="zh-TW" sz="1600" dirty="0" smtClean="0"/>
              <a:t>數值型態</a:t>
            </a:r>
            <a:endParaRPr lang="en-US" altLang="zh-TW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TINYINT[(M)]</a:t>
            </a:r>
            <a:endParaRPr lang="zh-TW" altLang="zh-TW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SMALLINT[(M)]</a:t>
            </a:r>
            <a:endParaRPr lang="zh-TW" altLang="zh-TW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MEDIUNINT[(M)]	</a:t>
            </a:r>
            <a:endParaRPr lang="zh-TW" altLang="zh-TW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INT[(M)]</a:t>
            </a:r>
            <a:endParaRPr lang="zh-TW" altLang="zh-TW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INTEGER[(M)]</a:t>
            </a:r>
            <a:endParaRPr lang="zh-TW" altLang="zh-TW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BIGINT[(M)]</a:t>
            </a:r>
            <a:endParaRPr lang="zh-TW" altLang="zh-TW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FLOAT(p)</a:t>
            </a:r>
            <a:endParaRPr lang="zh-TW" altLang="zh-TW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FLOAT[(M,D)]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(</a:t>
            </a:r>
            <a:r>
              <a:rPr lang="zh-TW" altLang="zh-TW" sz="1600" dirty="0" smtClean="0"/>
              <a:t>單倍精確浮點數</a:t>
            </a:r>
            <a:r>
              <a:rPr lang="en-US" altLang="zh-TW" sz="1600" dirty="0" smtClean="0"/>
              <a:t>)</a:t>
            </a:r>
            <a:endParaRPr lang="zh-TW" altLang="zh-TW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DOUBLE[(M,D)]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REAL[(M,D)] (</a:t>
            </a:r>
            <a:r>
              <a:rPr lang="zh-TW" altLang="en-US" sz="1600" dirty="0"/>
              <a:t>雙倍精確浮點數</a:t>
            </a:r>
            <a:r>
              <a:rPr lang="en-US" altLang="zh-TW" sz="16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DECIMAL[(M[,D])]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NUMERIC[(M[,D])]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DEC[(M[,D])]</a:t>
            </a:r>
          </a:p>
          <a:p>
            <a:pPr>
              <a:buFont typeface="Wingdings" panose="05000000000000000000" pitchFamily="2" charset="2"/>
              <a:buChar char="Ø"/>
            </a:pPr>
            <a:endParaRPr lang="zh-TW" altLang="zh-TW" sz="1600" dirty="0" smtClean="0"/>
          </a:p>
        </p:txBody>
      </p:sp>
      <p:sp>
        <p:nvSpPr>
          <p:cNvPr id="7" name="內容版面配置區 3"/>
          <p:cNvSpPr txBox="1">
            <a:spLocks/>
          </p:cNvSpPr>
          <p:nvPr/>
        </p:nvSpPr>
        <p:spPr bwMode="auto">
          <a:xfrm>
            <a:off x="4236003" y="836712"/>
            <a:ext cx="3262043" cy="5246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hangingPunct="0">
              <a:spcBef>
                <a:spcPts val="300"/>
              </a:spcBef>
              <a:spcAft>
                <a:spcPts val="600"/>
              </a:spcAft>
              <a:buSzPct val="120000"/>
              <a:buFont typeface="Wingdings" pitchFamily="2" charset="2"/>
              <a:buChar char="l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 marL="813600" indent="-2304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 marL="11430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 marL="16002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Arial" charset="0"/>
              <a:buChar char="–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 marL="20574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Arial" charset="0"/>
              <a:buChar char="»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3200" lvl="1" indent="0">
              <a:buNone/>
            </a:pPr>
            <a:r>
              <a:rPr kumimoji="0" lang="zh-TW" altLang="en-US" sz="1600" dirty="0" smtClean="0"/>
              <a:t>日期與時間型態</a:t>
            </a:r>
            <a:endParaRPr kumimoji="0" lang="en-US" altLang="zh-TW" sz="1600" dirty="0" smtClean="0"/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DATE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DATETIME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TIMESTAMP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TIME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YEAR[(2|4)]</a:t>
            </a:r>
          </a:p>
          <a:p>
            <a:pPr lvl="1">
              <a:buFont typeface="Wingdings" pitchFamily="2" charset="2"/>
              <a:buNone/>
            </a:pPr>
            <a:r>
              <a:rPr kumimoji="0" lang="zh-TW" altLang="en-US" sz="1600" dirty="0" smtClean="0"/>
              <a:t>字串型態</a:t>
            </a:r>
            <a:endParaRPr kumimoji="0" lang="en-US" altLang="zh-TW" sz="1600" dirty="0" smtClean="0"/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CHAR(M)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VARCHAR(M)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TINYTEXT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TEXT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MEDIUMTEXT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LONGTEXT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TINYBLOB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BLOB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MEDIUMBLOB</a:t>
            </a:r>
          </a:p>
          <a:p>
            <a:pPr lvl="1">
              <a:buFont typeface="Wingdings" pitchFamily="2" charset="2"/>
              <a:buChar char="Ø"/>
            </a:pPr>
            <a:r>
              <a:rPr kumimoji="0" lang="en-US" altLang="zh-TW" sz="1600" dirty="0" smtClean="0"/>
              <a:t>LONGBLOB</a:t>
            </a:r>
          </a:p>
          <a:p>
            <a:pPr lvl="1">
              <a:buFont typeface="Wingdings" pitchFamily="2" charset="2"/>
              <a:buChar char="Ø"/>
            </a:pPr>
            <a:endParaRPr kumimoji="0" lang="en-US" altLang="zh-TW" sz="1600" dirty="0" smtClean="0"/>
          </a:p>
          <a:p>
            <a:pPr lvl="1"/>
            <a:endParaRPr kumimoji="0" lang="en-US" altLang="zh-TW" sz="1600" dirty="0" smtClean="0"/>
          </a:p>
          <a:p>
            <a:pPr lvl="1"/>
            <a:endParaRPr kumimoji="0"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just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1" i="0" u="none" strike="noStrike" kern="1200" cap="none" spc="0" normalizeH="0" baseline="0" noProof="0" dirty="0" smtClean="0">
            <a:ln>
              <a:noFill/>
            </a:ln>
            <a:solidFill>
              <a:schemeClr val="accent2">
                <a:lumMod val="75000"/>
              </a:schemeClr>
            </a:solidFill>
            <a:effectLst/>
            <a:uLnTx/>
            <a:uFillTx/>
            <a:latin typeface="Arial" pitchFamily="34" charset="0"/>
            <a:ea typeface="標楷體" pitchFamily="65" charset="-120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7904</TotalTime>
  <Words>579</Words>
  <Application>Microsoft Office PowerPoint</Application>
  <PresentationFormat>如螢幕大小 (4:3)</PresentationFormat>
  <Paragraphs>148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Arial Unicode MS</vt:lpstr>
      <vt:lpstr>新細明體</vt:lpstr>
      <vt:lpstr>標楷體</vt:lpstr>
      <vt:lpstr>Arial</vt:lpstr>
      <vt:lpstr>Calibri</vt:lpstr>
      <vt:lpstr>Wingdings</vt:lpstr>
      <vt:lpstr>Office 佈景主題</vt:lpstr>
      <vt:lpstr>PowerPoint 簡報</vt:lpstr>
      <vt:lpstr>     12  MySQL資料庫與SQL查詢 </vt:lpstr>
      <vt:lpstr>12-1 認識資料庫</vt:lpstr>
      <vt:lpstr>PowerPoint 簡報</vt:lpstr>
      <vt:lpstr>12-2 使用phpMyAdmin管理MySQL資料庫</vt:lpstr>
      <vt:lpstr>11-3-1 新增、移除、修改登入帳號與密碼</vt:lpstr>
      <vt:lpstr>PowerPoint 簡報</vt:lpstr>
      <vt:lpstr>12-2-1 建立資料庫</vt:lpstr>
      <vt:lpstr>12-2-2 建立資料表</vt:lpstr>
      <vt:lpstr>PowerPoint 簡報</vt:lpstr>
      <vt:lpstr>PowerPoint 簡報</vt:lpstr>
      <vt:lpstr>PowerPoint 簡報</vt:lpstr>
      <vt:lpstr>12-2-3 新增記錄</vt:lpstr>
      <vt:lpstr>PowerPoint 簡報</vt:lpstr>
      <vt:lpstr>12-2-4 匯出資料庫</vt:lpstr>
      <vt:lpstr>12-3 SQL語法</vt:lpstr>
      <vt:lpstr>12-3-1　Select指令 (選取資料)</vt:lpstr>
      <vt:lpstr>SELECT ... FROM ... WHERE ...  (篩選)</vt:lpstr>
      <vt:lpstr>SELECT ... FROM ... ORDER BY ...  (排序)</vt:lpstr>
      <vt:lpstr>SELECT ... LIMIT (設定最多傳回筆數)</vt:lpstr>
      <vt:lpstr>PowerPoint 簡報</vt:lpstr>
      <vt:lpstr>12-3-3  UPDATE指令 (更新記錄)</vt:lpstr>
      <vt:lpstr>12-3-4  DELETE指令 (刪除記錄)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vitasmile</dc:creator>
  <cp:lastModifiedBy>novia_chiang 江佳慧</cp:lastModifiedBy>
  <cp:revision>930</cp:revision>
  <dcterms:created xsi:type="dcterms:W3CDTF">2011-06-02T11:36:30Z</dcterms:created>
  <dcterms:modified xsi:type="dcterms:W3CDTF">2017-01-18T08:21:43Z</dcterms:modified>
</cp:coreProperties>
</file>